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50" y="43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cef16434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cef16434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use SlideShow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41a069f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41a069f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41a069fa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41a069fa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41a069fa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41a069fa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41a069fa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41a069fa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20de9319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20de9319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2854763e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2854763e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469389"/>
            <a:ext cx="7688100" cy="18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525444"/>
            <a:ext cx="76881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632482"/>
            <a:ext cx="745763" cy="50919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815500"/>
            <a:ext cx="76884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525431"/>
            <a:ext cx="7688400" cy="17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469389"/>
            <a:ext cx="76884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145567" y="542107"/>
            <a:ext cx="745763" cy="50919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465167"/>
            <a:ext cx="76887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309861"/>
            <a:ext cx="7688700" cy="25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465167"/>
            <a:ext cx="76884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309861"/>
            <a:ext cx="3774300" cy="25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309861"/>
            <a:ext cx="3774300" cy="25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465167"/>
            <a:ext cx="76884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465167"/>
            <a:ext cx="3300900" cy="15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3090806"/>
            <a:ext cx="3300900" cy="17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632482"/>
            <a:ext cx="745763" cy="50919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960333"/>
            <a:ext cx="7021200" cy="3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465167"/>
            <a:ext cx="3300900" cy="18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512806"/>
            <a:ext cx="33009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502917"/>
            <a:ext cx="3374400" cy="3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858390"/>
            <a:ext cx="76974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2575" y="-8"/>
            <a:ext cx="76887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463575" y="1596725"/>
            <a:ext cx="8113500" cy="3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00000"/>
                </a:solidFill>
                <a:highlight>
                  <a:schemeClr val="lt1"/>
                </a:highlight>
              </a:rPr>
              <a:t>Approach</a:t>
            </a:r>
            <a:endParaRPr sz="2500" b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➢"/>
            </a:pPr>
            <a:r>
              <a:rPr lang="en" sz="1600">
                <a:solidFill>
                  <a:srgbClr val="000000"/>
                </a:solidFill>
              </a:rPr>
              <a:t>Investigating the relationship between NO</a:t>
            </a:r>
            <a:r>
              <a:rPr lang="en" sz="1600" baseline="-25000">
                <a:solidFill>
                  <a:srgbClr val="000000"/>
                </a:solidFill>
              </a:rPr>
              <a:t>2</a:t>
            </a:r>
            <a:r>
              <a:rPr lang="en" sz="1600">
                <a:solidFill>
                  <a:srgbClr val="000000"/>
                </a:solidFill>
              </a:rPr>
              <a:t> and ship trajectory, based on TROPOMI, U.S. AIS ship data, and ERA5 hourly wind data.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➢"/>
            </a:pPr>
            <a:r>
              <a:rPr lang="en" sz="1600">
                <a:solidFill>
                  <a:srgbClr val="000000"/>
                </a:solidFill>
              </a:rPr>
              <a:t>Obtaining various parameters from the sources provided to find the correlation between them using multivariate analysis.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➢"/>
            </a:pPr>
            <a:r>
              <a:rPr lang="en" sz="1600">
                <a:solidFill>
                  <a:srgbClr val="000000"/>
                </a:solidFill>
              </a:rPr>
              <a:t>Once those parameters are found, the Neural Network can be trained to check whether  the model is able to learn the complexity between those parameters.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➢"/>
            </a:pPr>
            <a:r>
              <a:rPr lang="en" sz="1600">
                <a:solidFill>
                  <a:srgbClr val="000000"/>
                </a:solidFill>
              </a:rPr>
              <a:t>This trained model can then be used to observe the pollutants parameters in other region as well.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463575" y="834425"/>
            <a:ext cx="8358300" cy="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➢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To observe the correlation between parameters responsible for generation of various pollutants e.g, NO</a:t>
            </a:r>
            <a:r>
              <a:rPr lang="en" sz="1600" baseline="-25000">
                <a:latin typeface="Lato"/>
                <a:ea typeface="Lato"/>
                <a:cs typeface="Lato"/>
                <a:sym typeface="Lato"/>
              </a:rPr>
              <a:t>2 </a:t>
            </a:r>
            <a:endParaRPr sz="1600" baseline="-25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3106450" y="5583450"/>
            <a:ext cx="5090700" cy="8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l="23822" t="13176" r="25273" b="15446"/>
          <a:stretch/>
        </p:blipFill>
        <p:spPr>
          <a:xfrm>
            <a:off x="8197150" y="4759050"/>
            <a:ext cx="836400" cy="833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91" name="Google Shape;91;p13"/>
          <p:cNvGrpSpPr/>
          <p:nvPr/>
        </p:nvGrpSpPr>
        <p:grpSpPr>
          <a:xfrm>
            <a:off x="202725" y="887863"/>
            <a:ext cx="8668550" cy="4635025"/>
            <a:chOff x="202725" y="887863"/>
            <a:chExt cx="8668550" cy="4635025"/>
          </a:xfrm>
        </p:grpSpPr>
        <p:sp>
          <p:nvSpPr>
            <p:cNvPr id="92" name="Google Shape;92;p13"/>
            <p:cNvSpPr/>
            <p:nvPr/>
          </p:nvSpPr>
          <p:spPr>
            <a:xfrm>
              <a:off x="1358750" y="1376163"/>
              <a:ext cx="3534900" cy="3534900"/>
            </a:xfrm>
            <a:prstGeom prst="ellipse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Google Shape;9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025" y="2529063"/>
              <a:ext cx="1943388" cy="150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24624" y="887863"/>
              <a:ext cx="1260600" cy="12678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95" name="Google Shape;95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04425" y="3857812"/>
              <a:ext cx="1501000" cy="150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33475" y="2601638"/>
              <a:ext cx="1355825" cy="135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927875" y="2307863"/>
              <a:ext cx="1943400" cy="194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3"/>
            <p:cNvSpPr/>
            <p:nvPr/>
          </p:nvSpPr>
          <p:spPr>
            <a:xfrm>
              <a:off x="6046900" y="3056513"/>
              <a:ext cx="643200" cy="446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 txBox="1"/>
            <p:nvPr/>
          </p:nvSpPr>
          <p:spPr>
            <a:xfrm>
              <a:off x="2247575" y="2201438"/>
              <a:ext cx="18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Ship Traffic Data</a:t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00" name="Google Shape;100;p13"/>
            <p:cNvSpPr txBox="1"/>
            <p:nvPr/>
          </p:nvSpPr>
          <p:spPr>
            <a:xfrm>
              <a:off x="4605713" y="3857813"/>
              <a:ext cx="18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COVID-19 Cases</a:t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01" name="Google Shape;101;p13"/>
            <p:cNvSpPr txBox="1"/>
            <p:nvPr/>
          </p:nvSpPr>
          <p:spPr>
            <a:xfrm>
              <a:off x="2404425" y="5122688"/>
              <a:ext cx="1443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Weather Data</a:t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202725" y="3857813"/>
              <a:ext cx="1443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Satellite Data</a:t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(NO2, SO2)</a:t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03" name="Google Shape;103;p13"/>
            <p:cNvSpPr txBox="1"/>
            <p:nvPr/>
          </p:nvSpPr>
          <p:spPr>
            <a:xfrm>
              <a:off x="7149123" y="4342150"/>
              <a:ext cx="150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Ship Pollution</a:t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93475" y="-8"/>
            <a:ext cx="76887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Effects of COVID-19 on ship density and NO</a:t>
            </a:r>
            <a:r>
              <a:rPr lang="en" baseline="-25000"/>
              <a:t>2</a:t>
            </a:r>
            <a:endParaRPr baseline="-25000"/>
          </a:p>
        </p:txBody>
      </p:sp>
      <p:pic>
        <p:nvPicPr>
          <p:cNvPr id="109" name="Google Shape;109;p14"/>
          <p:cNvPicPr preferRelativeResize="0"/>
          <p:nvPr/>
        </p:nvPicPr>
        <p:blipFill rotWithShape="1">
          <a:blip r:embed="rId3">
            <a:alphaModFix/>
          </a:blip>
          <a:srcRect l="18668" r="18831"/>
          <a:stretch/>
        </p:blipFill>
        <p:spPr>
          <a:xfrm>
            <a:off x="247375" y="594600"/>
            <a:ext cx="3798226" cy="506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4">
            <a:alphaModFix/>
          </a:blip>
          <a:srcRect t="4324"/>
          <a:stretch/>
        </p:blipFill>
        <p:spPr>
          <a:xfrm>
            <a:off x="4231100" y="689300"/>
            <a:ext cx="4388398" cy="319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/>
        </p:nvSpPr>
        <p:spPr>
          <a:xfrm>
            <a:off x="4231100" y="3883450"/>
            <a:ext cx="4469400" cy="15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ship density near the coast decreased during the pandemic, but increased in the ocean.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most significant different is between 04-15 and 05-15.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Seasonal pattern of ship density: more ships in spring and summer.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4466025" y="689300"/>
            <a:ext cx="196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U.S. Total Ship density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l="7226" r="6020" b="6655"/>
          <a:stretch/>
        </p:blipFill>
        <p:spPr>
          <a:xfrm>
            <a:off x="4519697" y="3426875"/>
            <a:ext cx="4098550" cy="224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4">
            <a:alphaModFix/>
          </a:blip>
          <a:srcRect l="6428" b="4906"/>
          <a:stretch/>
        </p:blipFill>
        <p:spPr>
          <a:xfrm>
            <a:off x="4483950" y="572388"/>
            <a:ext cx="4170051" cy="279127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119975" y="-8"/>
            <a:ext cx="76887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Patterns of ship and TROPOMI NO</a:t>
            </a:r>
            <a:r>
              <a:rPr lang="en" baseline="-25000"/>
              <a:t>2</a:t>
            </a:r>
            <a:endParaRPr baseline="-25000"/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5">
            <a:alphaModFix/>
          </a:blip>
          <a:srcRect t="2723"/>
          <a:stretch/>
        </p:blipFill>
        <p:spPr>
          <a:xfrm>
            <a:off x="35375" y="745200"/>
            <a:ext cx="4291052" cy="28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318000" y="792550"/>
            <a:ext cx="119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2020-04-29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1802025" y="2932900"/>
            <a:ext cx="99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Havana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1802025" y="1281100"/>
            <a:ext cx="1612800" cy="7773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 rot="-2512">
            <a:off x="3414825" y="1798486"/>
            <a:ext cx="1231500" cy="38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1404525" y="2341075"/>
            <a:ext cx="865500" cy="5946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 rot="1407380">
            <a:off x="2295206" y="3139278"/>
            <a:ext cx="2872252" cy="38640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4572000" y="640350"/>
            <a:ext cx="377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Most high NO</a:t>
            </a:r>
            <a:r>
              <a:rPr lang="en" b="1" baseline="-2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pixels are ship emission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4572000" y="5214250"/>
            <a:ext cx="405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Ship emissions are mixed with the city polume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7825" y="3613025"/>
            <a:ext cx="4482900" cy="15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New visualization tool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 TROPOMI NO</a:t>
            </a:r>
            <a:r>
              <a:rPr lang="en" sz="1200" baseline="-250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+ ERA5 wind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+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Ship AIS data (5 hours before TROPOMI overpass time)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Ship emission can be </a:t>
            </a:r>
            <a:r>
              <a:rPr lang="en" sz="1200" b="1">
                <a:latin typeface="Lato"/>
                <a:ea typeface="Lato"/>
                <a:cs typeface="Lato"/>
                <a:sym typeface="Lato"/>
              </a:rPr>
              <a:t>clearly seen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in the “clean” ocean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Coastal NO</a:t>
            </a:r>
            <a:r>
              <a:rPr lang="en" sz="1200" baseline="-250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emission can </a:t>
            </a:r>
            <a:r>
              <a:rPr lang="en" sz="1200" b="1">
                <a:latin typeface="Lato"/>
                <a:ea typeface="Lato"/>
                <a:cs typeface="Lato"/>
                <a:sym typeface="Lato"/>
              </a:rPr>
              <a:t>cover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the NO</a:t>
            </a:r>
            <a:r>
              <a:rPr lang="en" sz="1200" baseline="-250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emitted by ships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Clouds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can lead to many missing pixel values (empty squares).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137625" y="-8"/>
            <a:ext cx="76887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Effects of ship type on NO2 pollution</a:t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675" y="928350"/>
            <a:ext cx="6318577" cy="43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00" y="781700"/>
            <a:ext cx="2530048" cy="168753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247350" y="863225"/>
            <a:ext cx="119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2020-04-22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1872723" y="1172375"/>
            <a:ext cx="10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Florida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441725" y="1422450"/>
            <a:ext cx="406200" cy="338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6"/>
          <p:cNvSpPr/>
          <p:nvPr/>
        </p:nvSpPr>
        <p:spPr>
          <a:xfrm rot="1407452">
            <a:off x="752494" y="2382823"/>
            <a:ext cx="4175154" cy="38640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75800" y="2968650"/>
            <a:ext cx="2647800" cy="20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“Cargo” type ship can generate larger NO</a:t>
            </a:r>
            <a:r>
              <a:rPr lang="en" sz="1200" baseline="-250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pollution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Combing TROPOMI NO</a:t>
            </a:r>
            <a:r>
              <a:rPr lang="en" sz="1200" baseline="-250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and ship AIS data can give us new view of the ship emission, especially for </a:t>
            </a:r>
            <a:r>
              <a:rPr lang="en" sz="1200" b="1">
                <a:latin typeface="Lato"/>
                <a:ea typeface="Lato"/>
                <a:cs typeface="Lato"/>
                <a:sym typeface="Lato"/>
              </a:rPr>
              <a:t>different ship types</a:t>
            </a: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>
            <a:spLocks noGrp="1"/>
          </p:cNvSpPr>
          <p:nvPr>
            <p:ph type="title"/>
          </p:nvPr>
        </p:nvSpPr>
        <p:spPr>
          <a:xfrm>
            <a:off x="234800" y="-8"/>
            <a:ext cx="76887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Effects of ship emission on populated area</a:t>
            </a:r>
            <a:endParaRPr/>
          </a:p>
        </p:txBody>
      </p:sp>
      <p:pic>
        <p:nvPicPr>
          <p:cNvPr id="147" name="Google Shape;147;p17"/>
          <p:cNvPicPr preferRelativeResize="0"/>
          <p:nvPr/>
        </p:nvPicPr>
        <p:blipFill rotWithShape="1">
          <a:blip r:embed="rId3">
            <a:alphaModFix/>
          </a:blip>
          <a:srcRect t="1893"/>
          <a:stretch/>
        </p:blipFill>
        <p:spPr>
          <a:xfrm>
            <a:off x="243613" y="1033463"/>
            <a:ext cx="4110075" cy="275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 rotWithShape="1">
          <a:blip r:embed="rId4">
            <a:alphaModFix/>
          </a:blip>
          <a:srcRect t="3781"/>
          <a:stretch/>
        </p:blipFill>
        <p:spPr>
          <a:xfrm>
            <a:off x="4398863" y="1059963"/>
            <a:ext cx="4206423" cy="269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 txBox="1"/>
          <p:nvPr/>
        </p:nvSpPr>
        <p:spPr>
          <a:xfrm>
            <a:off x="512288" y="1083713"/>
            <a:ext cx="119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2020-04-22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4651488" y="1083713"/>
            <a:ext cx="119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2019-04-30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2490988" y="1784288"/>
            <a:ext cx="124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Los Angeles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4722138" y="1384075"/>
            <a:ext cx="124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Victoria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6914988" y="2754225"/>
            <a:ext cx="124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Everett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340800" y="4222975"/>
            <a:ext cx="83793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Because of the COVID-19, the ship emission can be </a:t>
            </a:r>
            <a:r>
              <a:rPr lang="en" sz="1200" b="1">
                <a:latin typeface="Lato"/>
                <a:ea typeface="Lato"/>
                <a:cs typeface="Lato"/>
                <a:sym typeface="Lato"/>
              </a:rPr>
              <a:t>partly seen near the populated cities,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such as Los Angeles.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NO2 generated by ships over the busy ports can be </a:t>
            </a:r>
            <a:r>
              <a:rPr lang="en" sz="1200" b="1">
                <a:latin typeface="Lato"/>
                <a:ea typeface="Lato"/>
                <a:cs typeface="Lato"/>
                <a:sym typeface="Lato"/>
              </a:rPr>
              <a:t>diluted by wind and bring to downwind cities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55" name="Google Shape;155;p17"/>
          <p:cNvGrpSpPr/>
          <p:nvPr/>
        </p:nvGrpSpPr>
        <p:grpSpPr>
          <a:xfrm>
            <a:off x="698675" y="714425"/>
            <a:ext cx="7507376" cy="4939575"/>
            <a:chOff x="698675" y="714425"/>
            <a:chExt cx="7507376" cy="4939575"/>
          </a:xfrm>
        </p:grpSpPr>
        <p:sp>
          <p:nvSpPr>
            <p:cNvPr id="156" name="Google Shape;156;p17"/>
            <p:cNvSpPr/>
            <p:nvPr/>
          </p:nvSpPr>
          <p:spPr>
            <a:xfrm>
              <a:off x="742050" y="723800"/>
              <a:ext cx="7464000" cy="49302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7" name="Google Shape;157;p17"/>
            <p:cNvPicPr preferRelativeResize="0"/>
            <p:nvPr/>
          </p:nvPicPr>
          <p:blipFill rotWithShape="1">
            <a:blip r:embed="rId5">
              <a:alphaModFix/>
            </a:blip>
            <a:srcRect l="-744" r="100"/>
            <a:stretch/>
          </p:blipFill>
          <p:spPr>
            <a:xfrm>
              <a:off x="742050" y="2617940"/>
              <a:ext cx="4110049" cy="272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87000" y="1626975"/>
              <a:ext cx="4686899" cy="780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187000" y="846573"/>
              <a:ext cx="4686797" cy="78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027036" y="2614200"/>
              <a:ext cx="4179016" cy="2750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17"/>
            <p:cNvSpPr txBox="1"/>
            <p:nvPr/>
          </p:nvSpPr>
          <p:spPr>
            <a:xfrm>
              <a:off x="698675" y="714425"/>
              <a:ext cx="1536300" cy="16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Please enjoy our</a:t>
              </a:r>
              <a:endParaRPr sz="19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ship visualization tool ;)</a:t>
              </a:r>
              <a:endParaRPr sz="19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2" name="Google Shape;162;p17"/>
            <p:cNvSpPr txBox="1"/>
            <p:nvPr/>
          </p:nvSpPr>
          <p:spPr>
            <a:xfrm>
              <a:off x="954700" y="2754225"/>
              <a:ext cx="15363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NO</a:t>
              </a:r>
              <a:r>
                <a:rPr lang="en" sz="1900" b="1" baseline="-250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2</a:t>
              </a:r>
              <a:endParaRPr sz="1900" b="1" baseline="-2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3" name="Google Shape;163;p17"/>
            <p:cNvSpPr txBox="1"/>
            <p:nvPr/>
          </p:nvSpPr>
          <p:spPr>
            <a:xfrm>
              <a:off x="4262875" y="2662200"/>
              <a:ext cx="1840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Cloud Fraction</a:t>
              </a:r>
              <a:endParaRPr sz="19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title"/>
          </p:nvPr>
        </p:nvSpPr>
        <p:spPr>
          <a:xfrm>
            <a:off x="98375" y="-8"/>
            <a:ext cx="76887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Multivariate Analysis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295775" y="1765000"/>
            <a:ext cx="5090700" cy="30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5259200" y="867000"/>
            <a:ext cx="3576150" cy="19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 dirty="0">
                <a:latin typeface="Lato"/>
                <a:ea typeface="Lato"/>
                <a:cs typeface="Lato"/>
                <a:sym typeface="Lato"/>
              </a:rPr>
              <a:t>The temperature and UV concentrated over surface showed a positive correlation .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 dirty="0">
                <a:latin typeface="Lato"/>
                <a:ea typeface="Lato"/>
                <a:cs typeface="Lato"/>
                <a:sym typeface="Lato"/>
              </a:rPr>
              <a:t>The data observations were less when Cloud Fraction (CF) value exceeded 0.6.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 dirty="0">
                <a:latin typeface="Lato"/>
                <a:ea typeface="Lato"/>
                <a:cs typeface="Lato"/>
                <a:sym typeface="Lato"/>
              </a:rPr>
              <a:t>The NO2 were observed to be higher below certain temperatures.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 dirty="0">
                <a:latin typeface="Lato"/>
                <a:ea typeface="Lato"/>
                <a:cs typeface="Lato"/>
                <a:sym typeface="Lato"/>
              </a:rPr>
              <a:t>The NO2 were observed between specific range of 10m wind especially at low velocity but no correlations were observed.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75" y="1065450"/>
            <a:ext cx="5090700" cy="35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/>
        </p:nvSpPr>
        <p:spPr>
          <a:xfrm>
            <a:off x="5259200" y="2933900"/>
            <a:ext cx="3646200" cy="27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ato"/>
                <a:ea typeface="Lato"/>
                <a:cs typeface="Lato"/>
                <a:sym typeface="Lato"/>
              </a:rPr>
              <a:t>LIMITATIONS</a:t>
            </a: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 dirty="0">
                <a:latin typeface="Lato"/>
                <a:ea typeface="Lato"/>
                <a:cs typeface="Lato"/>
                <a:sym typeface="Lato"/>
              </a:rPr>
              <a:t>Most of the NO2 values for CF &gt; 0.85 weren’t present so to account that data, the NO2 concentrations were assumed to be 0.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 dirty="0">
                <a:latin typeface="Lato"/>
                <a:ea typeface="Lato"/>
                <a:cs typeface="Lato"/>
                <a:sym typeface="Lato"/>
              </a:rPr>
              <a:t>Only the limited amount of parameters were taken into account to observe the changes in NO2.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 dirty="0">
                <a:latin typeface="Lato"/>
                <a:ea typeface="Lato"/>
                <a:cs typeface="Lato"/>
                <a:sym typeface="Lato"/>
              </a:rPr>
              <a:t>Based on these observed parameters a simple neural network was built to determine the complexity which restricted the model performance.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135525" y="-8"/>
            <a:ext cx="76887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Neural Network Approach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25" y="3308000"/>
            <a:ext cx="2870125" cy="18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50" y="1045100"/>
            <a:ext cx="2291600" cy="181239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3243175" y="804125"/>
            <a:ext cx="56448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 simple neural network was trained on the parameters based on the observations from multivariate analysis.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Input Parameters:&lt;Ship Density, UV-b, wind velocity components, CF&gt;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Output Parameters: &lt;NO2 column densities&gt;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data accumulation was done for the duration of Dec 2019 to Jun 2020 away from the coastal region to avoid the NO2 pollution from land.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Model performance was not good due to less consideration of input, missing data values of NO2 and less consideration of optimization.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175" y="3314025"/>
            <a:ext cx="2870125" cy="18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5125" y="3314025"/>
            <a:ext cx="2626075" cy="1824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</Words>
  <Application>Microsoft Office PowerPoint</Application>
  <PresentationFormat>全屏显示(16:10)</PresentationFormat>
  <Paragraphs>68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Lato</vt:lpstr>
      <vt:lpstr>Raleway</vt:lpstr>
      <vt:lpstr>Arial</vt:lpstr>
      <vt:lpstr>Comic Sans MS</vt:lpstr>
      <vt:lpstr>Streamline</vt:lpstr>
      <vt:lpstr>Project Overview  </vt:lpstr>
      <vt:lpstr>Effects of COVID-19 on ship density and NO2</vt:lpstr>
      <vt:lpstr>Patterns of ship and TROPOMI NO2</vt:lpstr>
      <vt:lpstr>Effects of ship type on NO2 pollution</vt:lpstr>
      <vt:lpstr>Effects of ship emission on populated area</vt:lpstr>
      <vt:lpstr>Multivariate Analysis  </vt:lpstr>
      <vt:lpstr>Neural Network Approach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Overview  </dc:title>
  <cp:lastModifiedBy>Zhang Xin</cp:lastModifiedBy>
  <cp:revision>2</cp:revision>
  <dcterms:modified xsi:type="dcterms:W3CDTF">2021-07-22T11:39:03Z</dcterms:modified>
</cp:coreProperties>
</file>